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7" r:id="rId6"/>
    <p:sldId id="268" r:id="rId7"/>
    <p:sldId id="269" r:id="rId8"/>
    <p:sldId id="270" r:id="rId9"/>
  </p:sldIdLst>
  <p:sldSz cx="1219200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78C9"/>
    <a:srgbClr val="4887D3"/>
    <a:srgbClr val="BFD5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2160"/>
        <p:guide pos="384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4"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 1025"/>
          <p:cNvSpPr>
            <a:spLocks noGrp="1"/>
          </p:cNvSpPr>
          <p:nvPr>
            <p:ph type="title"/>
          </p:nvPr>
        </p:nvSpPr>
        <p:spPr>
          <a:xfrm>
            <a:off x="609600" y="274638"/>
            <a:ext cx="109728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idx="1"/>
          </p:nvPr>
        </p:nvSpPr>
        <p:spPr>
          <a:xfrm>
            <a:off x="609600" y="1600200"/>
            <a:ext cx="109728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slideLayout" Target="../slideLayouts/slideLayout2.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40740" y="1936750"/>
            <a:ext cx="10698480" cy="2300605"/>
          </a:xfrm>
          <a:prstGeom prst="rect">
            <a:avLst/>
          </a:prstGeom>
          <a:noFill/>
        </p:spPr>
        <p:txBody>
          <a:bodyPr wrap="none" rtlCol="0">
            <a:noAutofit/>
          </a:bodyPr>
          <a:p>
            <a:pPr algn="l">
              <a:lnSpc>
                <a:spcPct val="150000"/>
              </a:lnSpc>
            </a:pPr>
            <a:r>
              <a:rPr lang="zh-CN" altLang="en-US" sz="3600">
                <a:solidFill>
                  <a:schemeClr val="accent3"/>
                </a:solidFill>
                <a:latin typeface="思源黑体 CN Heavy" panose="020B0A00000000000000" charset="-122"/>
                <a:ea typeface="思源黑体 CN Heavy" panose="020B0A00000000000000" charset="-122"/>
              </a:rPr>
              <a:t>《龙岩市医疗保障局</a:t>
            </a:r>
            <a:r>
              <a:rPr lang="en-US" altLang="zh-CN" sz="3600">
                <a:solidFill>
                  <a:schemeClr val="accent3"/>
                </a:solidFill>
                <a:latin typeface="思源黑体 CN Heavy" panose="020B0A00000000000000" charset="-122"/>
                <a:ea typeface="思源黑体 CN Heavy" panose="020B0A00000000000000" charset="-122"/>
              </a:rPr>
              <a:t> </a:t>
            </a:r>
            <a:r>
              <a:rPr lang="zh-CN" altLang="en-US" sz="3600">
                <a:solidFill>
                  <a:schemeClr val="accent3"/>
                </a:solidFill>
                <a:latin typeface="思源黑体 CN Heavy" panose="020B0A00000000000000" charset="-122"/>
                <a:ea typeface="思源黑体 CN Heavy" panose="020B0A00000000000000" charset="-122"/>
              </a:rPr>
              <a:t>龙岩市财政局关于进一步完善</a:t>
            </a:r>
            <a:endParaRPr lang="zh-CN" altLang="en-US" sz="3600">
              <a:solidFill>
                <a:schemeClr val="accent3"/>
              </a:solidFill>
              <a:latin typeface="思源黑体 CN Heavy" panose="020B0A00000000000000" charset="-122"/>
              <a:ea typeface="思源黑体 CN Heavy" panose="020B0A00000000000000" charset="-122"/>
            </a:endParaRPr>
          </a:p>
          <a:p>
            <a:pPr algn="l">
              <a:lnSpc>
                <a:spcPct val="150000"/>
              </a:lnSpc>
            </a:pPr>
            <a:r>
              <a:rPr lang="zh-CN" altLang="en-US" sz="3600">
                <a:solidFill>
                  <a:schemeClr val="accent3"/>
                </a:solidFill>
                <a:latin typeface="思源黑体 CN Heavy" panose="020B0A00000000000000" charset="-122"/>
                <a:ea typeface="思源黑体 CN Heavy" panose="020B0A00000000000000" charset="-122"/>
              </a:rPr>
              <a:t>我市职工基本医疗保险有关政策的通知》的政策解读</a:t>
            </a:r>
            <a:endParaRPr lang="zh-CN" altLang="en-US" sz="3600">
              <a:solidFill>
                <a:schemeClr val="accent3"/>
              </a:solidFill>
              <a:latin typeface="思源黑体 CN Heavy" panose="020B0A00000000000000" charset="-122"/>
              <a:ea typeface="思源黑体 CN Heavy" panose="020B0A00000000000000" charset="-122"/>
            </a:endParaRPr>
          </a:p>
        </p:txBody>
      </p:sp>
      <p:sp>
        <p:nvSpPr>
          <p:cNvPr id="8" name="等腰三角形 7"/>
          <p:cNvSpPr/>
          <p:nvPr/>
        </p:nvSpPr>
        <p:spPr>
          <a:xfrm>
            <a:off x="7171055" y="4300220"/>
            <a:ext cx="4912360" cy="2557780"/>
          </a:xfrm>
          <a:prstGeom prst="triangle">
            <a:avLst>
              <a:gd name="adj" fmla="val 3999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9" name="等腰三角形 8"/>
          <p:cNvSpPr/>
          <p:nvPr/>
        </p:nvSpPr>
        <p:spPr>
          <a:xfrm rot="10800000">
            <a:off x="1697990" y="0"/>
            <a:ext cx="10298430" cy="1505585"/>
          </a:xfrm>
          <a:prstGeom prst="triangle">
            <a:avLst>
              <a:gd name="adj" fmla="val 56424"/>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5441950" y="771525"/>
            <a:ext cx="1702435" cy="922020"/>
          </a:xfrm>
          <a:prstGeom prst="rect">
            <a:avLst/>
          </a:prstGeom>
          <a:noFill/>
          <a:effectLst/>
        </p:spPr>
        <p:txBody>
          <a:bodyPr wrap="square" rtlCol="0">
            <a:spAutoFit/>
          </a:bodyPr>
          <a:p>
            <a:r>
              <a:rPr lang="zh-CN" altLang="en-US" sz="5400" b="1">
                <a:solidFill>
                  <a:schemeClr val="accent1">
                    <a:lumMod val="75000"/>
                  </a:schemeClr>
                </a:solidFill>
                <a:latin typeface="思源黑体 CN Regular" panose="020B0500000000000000" charset="-122"/>
                <a:ea typeface="思源黑体 CN Regular" panose="020B0500000000000000" charset="-122"/>
              </a:rPr>
              <a:t>目录</a:t>
            </a:r>
            <a:endParaRPr lang="zh-CN" altLang="en-US" sz="5400" b="1">
              <a:solidFill>
                <a:schemeClr val="accent1">
                  <a:lumMod val="75000"/>
                </a:schemeClr>
              </a:solidFill>
              <a:latin typeface="思源黑体 CN Regular" panose="020B0500000000000000" charset="-122"/>
              <a:ea typeface="思源黑体 CN Regular" panose="020B0500000000000000" charset="-122"/>
            </a:endParaRPr>
          </a:p>
        </p:txBody>
      </p:sp>
      <p:grpSp>
        <p:nvGrpSpPr>
          <p:cNvPr id="14" name="组合 13"/>
          <p:cNvGrpSpPr/>
          <p:nvPr>
            <p:custDataLst>
              <p:tags r:id="rId1"/>
            </p:custDataLst>
          </p:nvPr>
        </p:nvGrpSpPr>
        <p:grpSpPr>
          <a:xfrm>
            <a:off x="4372610" y="2212340"/>
            <a:ext cx="1295400" cy="1295400"/>
            <a:chOff x="3127" y="4050"/>
            <a:chExt cx="2040" cy="2040"/>
          </a:xfrm>
        </p:grpSpPr>
        <p:sp>
          <p:nvSpPr>
            <p:cNvPr id="11" name="椭圆 10"/>
            <p:cNvSpPr/>
            <p:nvPr>
              <p:custDataLst>
                <p:tags r:id="rId2"/>
              </p:custDataLst>
            </p:nvPr>
          </p:nvSpPr>
          <p:spPr>
            <a:xfrm>
              <a:off x="3127" y="4050"/>
              <a:ext cx="2040" cy="204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13" name="椭圆 12"/>
            <p:cNvSpPr/>
            <p:nvPr>
              <p:custDataLst>
                <p:tags r:id="rId3"/>
              </p:custDataLst>
            </p:nvPr>
          </p:nvSpPr>
          <p:spPr>
            <a:xfrm>
              <a:off x="3269" y="4192"/>
              <a:ext cx="1756" cy="175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grpSp>
      <p:grpSp>
        <p:nvGrpSpPr>
          <p:cNvPr id="15" name="组合 14"/>
          <p:cNvGrpSpPr/>
          <p:nvPr>
            <p:custDataLst>
              <p:tags r:id="rId4"/>
            </p:custDataLst>
          </p:nvPr>
        </p:nvGrpSpPr>
        <p:grpSpPr>
          <a:xfrm>
            <a:off x="6734810" y="2212340"/>
            <a:ext cx="1295400" cy="1295400"/>
            <a:chOff x="3127" y="4050"/>
            <a:chExt cx="2040" cy="2040"/>
          </a:xfrm>
        </p:grpSpPr>
        <p:sp>
          <p:nvSpPr>
            <p:cNvPr id="16" name="椭圆 15"/>
            <p:cNvSpPr/>
            <p:nvPr>
              <p:custDataLst>
                <p:tags r:id="rId5"/>
              </p:custDataLst>
            </p:nvPr>
          </p:nvSpPr>
          <p:spPr>
            <a:xfrm>
              <a:off x="3127" y="4050"/>
              <a:ext cx="2040" cy="204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17" name="椭圆 16"/>
            <p:cNvSpPr/>
            <p:nvPr>
              <p:custDataLst>
                <p:tags r:id="rId6"/>
              </p:custDataLst>
            </p:nvPr>
          </p:nvSpPr>
          <p:spPr>
            <a:xfrm>
              <a:off x="3269" y="4192"/>
              <a:ext cx="1756" cy="175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grpSp>
      <p:sp>
        <p:nvSpPr>
          <p:cNvPr id="24" name="文本框 23"/>
          <p:cNvSpPr txBox="1"/>
          <p:nvPr>
            <p:custDataLst>
              <p:tags r:id="rId7"/>
            </p:custDataLst>
          </p:nvPr>
        </p:nvSpPr>
        <p:spPr>
          <a:xfrm>
            <a:off x="1729105" y="2506980"/>
            <a:ext cx="698500" cy="706755"/>
          </a:xfrm>
          <a:prstGeom prst="rect">
            <a:avLst/>
          </a:prstGeom>
          <a:noFill/>
        </p:spPr>
        <p:txBody>
          <a:bodyPr wrap="none" rtlCol="0">
            <a:spAutoFit/>
          </a:bodyPr>
          <a:p>
            <a:r>
              <a:rPr lang="en-US" altLang="zh-CN" sz="4000" b="1">
                <a:solidFill>
                  <a:schemeClr val="bg1"/>
                </a:solidFill>
                <a:latin typeface="思源黑体 CN Regular" panose="020B0500000000000000" charset="-122"/>
                <a:ea typeface="思源黑体 CN Regular" panose="020B0500000000000000" charset="-122"/>
                <a:cs typeface="Calibri Light" panose="020F0302020204030204" charset="0"/>
              </a:rPr>
              <a:t>01</a:t>
            </a:r>
            <a:endParaRPr lang="en-US" altLang="zh-CN" sz="4000" b="1">
              <a:solidFill>
                <a:schemeClr val="bg1"/>
              </a:solidFill>
              <a:latin typeface="思源黑体 CN Regular" panose="020B0500000000000000" charset="-122"/>
              <a:ea typeface="思源黑体 CN Regular" panose="020B0500000000000000" charset="-122"/>
              <a:cs typeface="Calibri Light" panose="020F0302020204030204" charset="0"/>
            </a:endParaRPr>
          </a:p>
        </p:txBody>
      </p:sp>
      <p:sp>
        <p:nvSpPr>
          <p:cNvPr id="25" name="文本框 24"/>
          <p:cNvSpPr txBox="1"/>
          <p:nvPr>
            <p:custDataLst>
              <p:tags r:id="rId8"/>
            </p:custDataLst>
          </p:nvPr>
        </p:nvSpPr>
        <p:spPr>
          <a:xfrm>
            <a:off x="4690745" y="2506980"/>
            <a:ext cx="695960" cy="706755"/>
          </a:xfrm>
          <a:prstGeom prst="rect">
            <a:avLst/>
          </a:prstGeom>
          <a:noFill/>
        </p:spPr>
        <p:txBody>
          <a:bodyPr wrap="none" rtlCol="0">
            <a:spAutoFit/>
          </a:bodyPr>
          <a:p>
            <a:r>
              <a:rPr lang="en-US" altLang="zh-CN" sz="4000" b="1">
                <a:solidFill>
                  <a:schemeClr val="bg1"/>
                </a:solidFill>
                <a:latin typeface="思源黑体 CN Regular" panose="020B0500000000000000" charset="-122"/>
                <a:ea typeface="思源黑体 CN Regular" panose="020B0500000000000000" charset="-122"/>
                <a:cs typeface="Calibri Light" panose="020F0302020204030204" charset="0"/>
              </a:rPr>
              <a:t>01</a:t>
            </a:r>
            <a:endParaRPr lang="en-US" altLang="zh-CN" sz="4000" b="1">
              <a:solidFill>
                <a:schemeClr val="bg1"/>
              </a:solidFill>
              <a:latin typeface="思源黑体 CN Regular" panose="020B0500000000000000" charset="-122"/>
              <a:ea typeface="思源黑体 CN Regular" panose="020B0500000000000000" charset="-122"/>
              <a:cs typeface="Calibri Light" panose="020F0302020204030204" charset="0"/>
            </a:endParaRPr>
          </a:p>
        </p:txBody>
      </p:sp>
      <p:sp>
        <p:nvSpPr>
          <p:cNvPr id="26" name="文本框 25"/>
          <p:cNvSpPr txBox="1"/>
          <p:nvPr>
            <p:custDataLst>
              <p:tags r:id="rId9"/>
            </p:custDataLst>
          </p:nvPr>
        </p:nvSpPr>
        <p:spPr>
          <a:xfrm>
            <a:off x="7033260" y="2506345"/>
            <a:ext cx="695960" cy="706755"/>
          </a:xfrm>
          <a:prstGeom prst="rect">
            <a:avLst/>
          </a:prstGeom>
          <a:noFill/>
        </p:spPr>
        <p:txBody>
          <a:bodyPr wrap="none" rtlCol="0">
            <a:spAutoFit/>
          </a:bodyPr>
          <a:p>
            <a:r>
              <a:rPr lang="en-US" altLang="zh-CN" sz="4000" b="1">
                <a:solidFill>
                  <a:schemeClr val="bg1"/>
                </a:solidFill>
                <a:latin typeface="思源黑体 CN Regular" panose="020B0500000000000000" charset="-122"/>
                <a:ea typeface="思源黑体 CN Regular" panose="020B0500000000000000" charset="-122"/>
                <a:cs typeface="Calibri Light" panose="020F0302020204030204" charset="0"/>
              </a:rPr>
              <a:t>02</a:t>
            </a:r>
            <a:endParaRPr lang="en-US" altLang="zh-CN" sz="4000" b="1">
              <a:solidFill>
                <a:schemeClr val="bg1"/>
              </a:solidFill>
              <a:latin typeface="思源黑体 CN Regular" panose="020B0500000000000000" charset="-122"/>
              <a:ea typeface="思源黑体 CN Regular" panose="020B0500000000000000" charset="-122"/>
              <a:cs typeface="Calibri Light" panose="020F0302020204030204" charset="0"/>
            </a:endParaRPr>
          </a:p>
        </p:txBody>
      </p:sp>
      <p:sp>
        <p:nvSpPr>
          <p:cNvPr id="28" name="文本框 27"/>
          <p:cNvSpPr txBox="1"/>
          <p:nvPr>
            <p:custDataLst>
              <p:tags r:id="rId10"/>
            </p:custDataLst>
          </p:nvPr>
        </p:nvSpPr>
        <p:spPr>
          <a:xfrm>
            <a:off x="4573270" y="4208780"/>
            <a:ext cx="1203960" cy="398780"/>
          </a:xfrm>
          <a:prstGeom prst="rect">
            <a:avLst/>
          </a:prstGeom>
          <a:noFill/>
        </p:spPr>
        <p:txBody>
          <a:bodyPr wrap="none" rtlCol="0">
            <a:spAutoFit/>
          </a:bodyPr>
          <a:p>
            <a:pPr algn="l"/>
            <a:r>
              <a:rPr lang="zh-CN" altLang="en-US" sz="2000" b="1">
                <a:latin typeface="思源黑体 CN Regular" panose="020B0500000000000000" charset="-122"/>
                <a:ea typeface="思源黑体 CN Regular" panose="020B0500000000000000" charset="-122"/>
              </a:rPr>
              <a:t>政策背景</a:t>
            </a:r>
            <a:endParaRPr lang="zh-CN" altLang="en-US" sz="2000" b="1">
              <a:latin typeface="思源黑体 CN Regular" panose="020B0500000000000000" charset="-122"/>
              <a:ea typeface="思源黑体 CN Regular" panose="020B0500000000000000" charset="-122"/>
            </a:endParaRPr>
          </a:p>
        </p:txBody>
      </p:sp>
      <p:sp>
        <p:nvSpPr>
          <p:cNvPr id="31" name="文本框 30"/>
          <p:cNvSpPr txBox="1"/>
          <p:nvPr>
            <p:custDataLst>
              <p:tags r:id="rId11"/>
            </p:custDataLst>
          </p:nvPr>
        </p:nvSpPr>
        <p:spPr>
          <a:xfrm>
            <a:off x="6849110" y="4208780"/>
            <a:ext cx="1203960" cy="398780"/>
          </a:xfrm>
          <a:prstGeom prst="rect">
            <a:avLst/>
          </a:prstGeom>
          <a:noFill/>
        </p:spPr>
        <p:txBody>
          <a:bodyPr wrap="none" rtlCol="0">
            <a:spAutoFit/>
          </a:bodyPr>
          <a:p>
            <a:r>
              <a:rPr lang="zh-CN" altLang="en-US" sz="2000" b="1">
                <a:latin typeface="思源黑体 CN Regular" panose="020B0500000000000000" charset="-122"/>
                <a:ea typeface="思源黑体 CN Regular" panose="020B0500000000000000" charset="-122"/>
              </a:rPr>
              <a:t>主要内容</a:t>
            </a:r>
            <a:endParaRPr lang="zh-CN" altLang="en-US" sz="2000" b="1">
              <a:latin typeface="思源黑体 CN Regular" panose="020B0500000000000000" charset="-122"/>
              <a:ea typeface="思源黑体 CN Regular" panose="020B0500000000000000" charset="-122"/>
            </a:endParaRPr>
          </a:p>
        </p:txBody>
      </p:sp>
      <p:cxnSp>
        <p:nvCxnSpPr>
          <p:cNvPr id="33" name="直接连接符 32"/>
          <p:cNvCxnSpPr/>
          <p:nvPr>
            <p:custDataLst>
              <p:tags r:id="rId12"/>
            </p:custDataLst>
          </p:nvPr>
        </p:nvCxnSpPr>
        <p:spPr>
          <a:xfrm>
            <a:off x="4664710" y="4027170"/>
            <a:ext cx="854710"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13"/>
            </p:custDataLst>
          </p:nvPr>
        </p:nvCxnSpPr>
        <p:spPr>
          <a:xfrm>
            <a:off x="6955155" y="4027170"/>
            <a:ext cx="854710"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0" y="0"/>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41" name="矩形 40"/>
          <p:cNvSpPr/>
          <p:nvPr/>
        </p:nvSpPr>
        <p:spPr>
          <a:xfrm>
            <a:off x="0" y="6359525"/>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 name="矩形 39"/>
          <p:cNvSpPr/>
          <p:nvPr/>
        </p:nvSpPr>
        <p:spPr>
          <a:xfrm>
            <a:off x="0" y="0"/>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2" name="矩形 1"/>
          <p:cNvSpPr/>
          <p:nvPr/>
        </p:nvSpPr>
        <p:spPr>
          <a:xfrm>
            <a:off x="0" y="6359525"/>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42" name="文本框 41"/>
          <p:cNvSpPr txBox="1"/>
          <p:nvPr/>
        </p:nvSpPr>
        <p:spPr>
          <a:xfrm>
            <a:off x="295275" y="-52705"/>
            <a:ext cx="1816100" cy="583565"/>
          </a:xfrm>
          <a:prstGeom prst="rect">
            <a:avLst/>
          </a:prstGeom>
          <a:noFill/>
        </p:spPr>
        <p:txBody>
          <a:bodyPr wrap="none" rtlCol="0">
            <a:spAutoFit/>
          </a:bodyPr>
          <a:p>
            <a:pPr algn="l"/>
            <a:r>
              <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rPr>
              <a:t>政策背景</a:t>
            </a:r>
            <a:endPar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endParaRPr>
          </a:p>
        </p:txBody>
      </p:sp>
      <p:sp>
        <p:nvSpPr>
          <p:cNvPr id="12" name="文本框 11"/>
          <p:cNvSpPr txBox="1"/>
          <p:nvPr/>
        </p:nvSpPr>
        <p:spPr>
          <a:xfrm>
            <a:off x="989965" y="2583180"/>
            <a:ext cx="10373360" cy="1753235"/>
          </a:xfrm>
          <a:prstGeom prst="rect">
            <a:avLst/>
          </a:prstGeom>
        </p:spPr>
        <p:txBody>
          <a:bodyPr wrap="square">
            <a:spAutoFit/>
          </a:bodyPr>
          <a:p>
            <a:pPr marL="0" indent="0" algn="just"/>
            <a:r>
              <a:rPr lang="zh-CN" altLang="en-US" sz="3600" b="0" i="0">
                <a:solidFill>
                  <a:srgbClr val="404040"/>
                </a:solidFill>
                <a:latin typeface="微软雅黑" panose="020B0503020204020204" charset="-122"/>
                <a:ea typeface="微软雅黑" panose="020B0503020204020204" charset="-122"/>
              </a:rPr>
              <a:t>根据</a:t>
            </a:r>
            <a:r>
              <a:rPr lang="en-US" altLang="zh-CN" sz="3600" b="0" i="0">
                <a:solidFill>
                  <a:srgbClr val="404040"/>
                </a:solidFill>
                <a:latin typeface="微软雅黑" panose="020B0503020204020204" charset="-122"/>
                <a:ea typeface="微软雅黑" panose="020B0503020204020204" charset="-122"/>
              </a:rPr>
              <a:t>《</a:t>
            </a:r>
            <a:r>
              <a:rPr lang="zh-CN" altLang="en-US" sz="3600" b="0" i="0">
                <a:solidFill>
                  <a:srgbClr val="404040"/>
                </a:solidFill>
                <a:latin typeface="微软雅黑" panose="020B0503020204020204" charset="-122"/>
                <a:ea typeface="微软雅黑" panose="020B0503020204020204" charset="-122"/>
              </a:rPr>
              <a:t>中华人民共和国社会保险法</a:t>
            </a:r>
            <a:r>
              <a:rPr lang="en-US" altLang="zh-CN" sz="3600" b="0" i="0">
                <a:solidFill>
                  <a:srgbClr val="404040"/>
                </a:solidFill>
                <a:latin typeface="微软雅黑" panose="020B0503020204020204" charset="-122"/>
                <a:ea typeface="微软雅黑" panose="020B0503020204020204" charset="-122"/>
              </a:rPr>
              <a:t>》</a:t>
            </a:r>
            <a:r>
              <a:rPr lang="zh-CN" altLang="en-US" sz="3600" b="0" i="0">
                <a:solidFill>
                  <a:srgbClr val="404040"/>
                </a:solidFill>
                <a:latin typeface="微软雅黑" panose="020B0503020204020204" charset="-122"/>
                <a:ea typeface="微软雅黑" panose="020B0503020204020204" charset="-122"/>
              </a:rPr>
              <a:t>及国家、省有关医疗保障制度建设方面规定，</a:t>
            </a:r>
            <a:r>
              <a:rPr lang="zh-CN" altLang="en-US" sz="3200" b="0" i="0">
                <a:solidFill>
                  <a:srgbClr val="404040"/>
                </a:solidFill>
                <a:latin typeface="微软雅黑" panose="020B0503020204020204" charset="-122"/>
                <a:ea typeface="微软雅黑" panose="020B0503020204020204" charset="-122"/>
              </a:rPr>
              <a:t>进一步</a:t>
            </a:r>
            <a:r>
              <a:rPr lang="zh-CN" altLang="en-US" sz="3600" b="0" i="0">
                <a:solidFill>
                  <a:srgbClr val="404040"/>
                </a:solidFill>
                <a:latin typeface="微软雅黑" panose="020B0503020204020204" charset="-122"/>
                <a:ea typeface="微软雅黑" panose="020B0503020204020204" charset="-122"/>
              </a:rPr>
              <a:t>完善龙岩市职工基本医疗保险政策。</a:t>
            </a:r>
            <a:endParaRPr lang="zh-CN" altLang="en-US" sz="3600" b="0" i="0">
              <a:solidFill>
                <a:srgbClr val="404040"/>
              </a:solidFill>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 name="矩形 39"/>
          <p:cNvSpPr/>
          <p:nvPr/>
        </p:nvSpPr>
        <p:spPr>
          <a:xfrm>
            <a:off x="0" y="0"/>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2" name="矩形 1"/>
          <p:cNvSpPr/>
          <p:nvPr/>
        </p:nvSpPr>
        <p:spPr>
          <a:xfrm>
            <a:off x="0" y="6359525"/>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42" name="文本框 41"/>
          <p:cNvSpPr txBox="1"/>
          <p:nvPr/>
        </p:nvSpPr>
        <p:spPr>
          <a:xfrm>
            <a:off x="295275" y="-52705"/>
            <a:ext cx="1816100" cy="583565"/>
          </a:xfrm>
          <a:prstGeom prst="rect">
            <a:avLst/>
          </a:prstGeom>
          <a:noFill/>
        </p:spPr>
        <p:txBody>
          <a:bodyPr wrap="none" rtlCol="0">
            <a:spAutoFit/>
          </a:bodyPr>
          <a:p>
            <a:pPr algn="l"/>
            <a:r>
              <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sym typeface="+mn-ea"/>
              </a:rPr>
              <a:t>主要内容</a:t>
            </a:r>
            <a:endPar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endParaRPr>
          </a:p>
        </p:txBody>
      </p:sp>
      <p:sp>
        <p:nvSpPr>
          <p:cNvPr id="12" name="文本框 11"/>
          <p:cNvSpPr txBox="1"/>
          <p:nvPr/>
        </p:nvSpPr>
        <p:spPr>
          <a:xfrm>
            <a:off x="224155" y="645795"/>
            <a:ext cx="11744960" cy="5631180"/>
          </a:xfrm>
          <a:prstGeom prst="rect">
            <a:avLst/>
          </a:prstGeom>
        </p:spPr>
        <p:txBody>
          <a:bodyPr wrap="square">
            <a:spAutoFit/>
          </a:bodyPr>
          <a:p>
            <a:pPr marL="0" indent="0" algn="just"/>
            <a:r>
              <a:rPr lang="zh-CN" altLang="en-US" sz="2000" b="0" i="0">
                <a:solidFill>
                  <a:srgbClr val="404040"/>
                </a:solidFill>
                <a:latin typeface="微软雅黑" panose="020B0503020204020204" charset="-122"/>
                <a:ea typeface="微软雅黑" panose="020B0503020204020204" charset="-122"/>
              </a:rPr>
              <a:t>（一）职工基本医疗保险视同缴费年限</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龙岩市实施职工基本医疗保险制度前，符合以下规定的，可以视同职工基本医疗保险缴费年限：</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）原在国家机关、事业单位、国有及国有控股企业、县以上集体企业的连续工龄；</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2</a:t>
            </a:r>
            <a:r>
              <a:rPr lang="zh-CN" altLang="en-US" sz="2000" b="0" i="0">
                <a:solidFill>
                  <a:srgbClr val="404040"/>
                </a:solidFill>
                <a:latin typeface="微软雅黑" panose="020B0503020204020204" charset="-122"/>
                <a:ea typeface="微软雅黑" panose="020B0503020204020204" charset="-122"/>
              </a:rPr>
              <a:t>）经县以上劳动（人事）部门批准招工的县以下城镇集体（含街区）企业的连续工龄；</a:t>
            </a:r>
            <a:r>
              <a:rPr lang="en-US" altLang="zh-CN" sz="2000" b="0" i="0">
                <a:solidFill>
                  <a:srgbClr val="404040"/>
                </a:solidFill>
                <a:latin typeface="微软雅黑" panose="020B0503020204020204" charset="-122"/>
                <a:ea typeface="微软雅黑" panose="020B0503020204020204" charset="-122"/>
              </a:rPr>
              <a:t>                   </a:t>
            </a:r>
            <a:endParaRPr lang="en-US" altLang="zh-CN"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3</a:t>
            </a:r>
            <a:r>
              <a:rPr lang="zh-CN" altLang="en-US" sz="2000" b="0" i="0">
                <a:solidFill>
                  <a:srgbClr val="404040"/>
                </a:solidFill>
                <a:latin typeface="微软雅黑" panose="020B0503020204020204" charset="-122"/>
                <a:ea typeface="微软雅黑" panose="020B0503020204020204" charset="-122"/>
              </a:rPr>
              <a:t>）</a:t>
            </a:r>
            <a:r>
              <a:rPr lang="en-US" altLang="zh-CN" sz="2000" b="0" i="0">
                <a:solidFill>
                  <a:srgbClr val="404040"/>
                </a:solidFill>
                <a:latin typeface="微软雅黑" panose="020B0503020204020204" charset="-122"/>
                <a:ea typeface="微软雅黑" panose="020B0503020204020204" charset="-122"/>
              </a:rPr>
              <a:t>1996</a:t>
            </a:r>
            <a:r>
              <a:rPr lang="zh-CN" altLang="en-US" sz="2000" b="0" i="0">
                <a:solidFill>
                  <a:srgbClr val="404040"/>
                </a:solidFill>
                <a:latin typeface="微软雅黑" panose="020B0503020204020204" charset="-122"/>
                <a:ea typeface="微软雅黑" panose="020B0503020204020204" charset="-122"/>
              </a:rPr>
              <a:t>年</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月</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日以后与国有及国有控股企业、县以上集体企业签订劳动合同的正式人员（包括统配的大中专毕业生、退伍军人、国有集体企业调入人员等）的工作年限；</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4</a:t>
            </a:r>
            <a:r>
              <a:rPr lang="zh-CN" altLang="en-US" sz="2000" b="0" i="0">
                <a:solidFill>
                  <a:srgbClr val="404040"/>
                </a:solidFill>
                <a:latin typeface="微软雅黑" panose="020B0503020204020204" charset="-122"/>
                <a:ea typeface="微软雅黑" panose="020B0503020204020204" charset="-122"/>
              </a:rPr>
              <a:t>）军人服现役年限或参加军人退役医疗保险的年限（包括实施职工基本医疗保险制度后）；</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5</a:t>
            </a:r>
            <a:r>
              <a:rPr lang="zh-CN" altLang="en-US" sz="2000" b="0" i="0">
                <a:solidFill>
                  <a:srgbClr val="404040"/>
                </a:solidFill>
                <a:latin typeface="微软雅黑" panose="020B0503020204020204" charset="-122"/>
                <a:ea typeface="微软雅黑" panose="020B0503020204020204" charset="-122"/>
              </a:rPr>
              <a:t>）临时工被单位录取为正式职工以后，其最后一次在本单位当临时工的工作年限，经认定可合并计算的连续工龄。</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2.</a:t>
            </a:r>
            <a:r>
              <a:rPr lang="zh-CN" altLang="en-US" sz="2000" b="0" i="0">
                <a:solidFill>
                  <a:srgbClr val="404040"/>
                </a:solidFill>
                <a:latin typeface="微软雅黑" panose="020B0503020204020204" charset="-122"/>
                <a:ea typeface="微软雅黑" panose="020B0503020204020204" charset="-122"/>
              </a:rPr>
              <a:t>被开除公职的判刑和劳教人员，其实施职工基本医疗保险制度前连续工龄不再作为职工基本医疗保险视同缴费年限。</a:t>
            </a:r>
            <a:endParaRPr lang="zh-CN" altLang="en-US" sz="2000" b="0" i="0">
              <a:solidFill>
                <a:srgbClr val="404040"/>
              </a:solidFill>
              <a:latin typeface="微软雅黑" panose="020B0503020204020204" charset="-122"/>
              <a:ea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 name="矩形 39"/>
          <p:cNvSpPr/>
          <p:nvPr/>
        </p:nvSpPr>
        <p:spPr>
          <a:xfrm>
            <a:off x="0" y="0"/>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2" name="矩形 1"/>
          <p:cNvSpPr/>
          <p:nvPr/>
        </p:nvSpPr>
        <p:spPr>
          <a:xfrm>
            <a:off x="0" y="6359525"/>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42" name="文本框 41"/>
          <p:cNvSpPr txBox="1"/>
          <p:nvPr/>
        </p:nvSpPr>
        <p:spPr>
          <a:xfrm>
            <a:off x="295275" y="-52705"/>
            <a:ext cx="1816100" cy="583565"/>
          </a:xfrm>
          <a:prstGeom prst="rect">
            <a:avLst/>
          </a:prstGeom>
          <a:noFill/>
        </p:spPr>
        <p:txBody>
          <a:bodyPr wrap="none" rtlCol="0">
            <a:spAutoFit/>
          </a:bodyPr>
          <a:p>
            <a:pPr algn="l"/>
            <a:r>
              <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sym typeface="+mn-ea"/>
              </a:rPr>
              <a:t>主要内容</a:t>
            </a:r>
            <a:endPar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endParaRPr>
          </a:p>
        </p:txBody>
      </p:sp>
      <p:sp>
        <p:nvSpPr>
          <p:cNvPr id="12" name="文本框 11"/>
          <p:cNvSpPr txBox="1"/>
          <p:nvPr/>
        </p:nvSpPr>
        <p:spPr>
          <a:xfrm>
            <a:off x="224155" y="1506855"/>
            <a:ext cx="11744960" cy="3476625"/>
          </a:xfrm>
          <a:prstGeom prst="rect">
            <a:avLst/>
          </a:prstGeom>
        </p:spPr>
        <p:txBody>
          <a:bodyPr wrap="square">
            <a:spAutoFit/>
          </a:bodyPr>
          <a:p>
            <a:pPr marL="0" indent="0" algn="just"/>
            <a:r>
              <a:rPr lang="zh-CN" altLang="en-US" sz="2000" b="0" i="0">
                <a:solidFill>
                  <a:srgbClr val="404040"/>
                </a:solidFill>
                <a:latin typeface="微软雅黑" panose="020B0503020204020204" charset="-122"/>
                <a:ea typeface="微软雅黑" panose="020B0503020204020204" charset="-122"/>
              </a:rPr>
              <a:t>（二）办理退休条件</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参保人员达到国家法定退休年龄，其本人职工基本医疗保险缴费年限（包括实际缴费年限和视同缴费年限）累计满</a:t>
            </a:r>
            <a:r>
              <a:rPr lang="en-US" altLang="zh-CN" sz="2000" b="0" i="0">
                <a:solidFill>
                  <a:srgbClr val="404040"/>
                </a:solidFill>
                <a:latin typeface="微软雅黑" panose="020B0503020204020204" charset="-122"/>
                <a:ea typeface="微软雅黑" panose="020B0503020204020204" charset="-122"/>
              </a:rPr>
              <a:t>25</a:t>
            </a:r>
            <a:r>
              <a:rPr lang="zh-CN" altLang="en-US" sz="2000" b="0" i="0">
                <a:solidFill>
                  <a:srgbClr val="404040"/>
                </a:solidFill>
                <a:latin typeface="微软雅黑" panose="020B0503020204020204" charset="-122"/>
                <a:ea typeface="微软雅黑" panose="020B0503020204020204" charset="-122"/>
              </a:rPr>
              <a:t>年且本地实际缴费不少于</a:t>
            </a:r>
            <a:r>
              <a:rPr lang="en-US" altLang="zh-CN" sz="2000" b="0" i="0">
                <a:solidFill>
                  <a:srgbClr val="404040"/>
                </a:solidFill>
                <a:latin typeface="微软雅黑" panose="020B0503020204020204" charset="-122"/>
                <a:ea typeface="微软雅黑" panose="020B0503020204020204" charset="-122"/>
              </a:rPr>
              <a:t>10</a:t>
            </a:r>
            <a:r>
              <a:rPr lang="zh-CN" altLang="en-US" sz="2000" b="0" i="0">
                <a:solidFill>
                  <a:srgbClr val="404040"/>
                </a:solidFill>
                <a:latin typeface="微软雅黑" panose="020B0503020204020204" charset="-122"/>
                <a:ea typeface="微软雅黑" panose="020B0503020204020204" charset="-122"/>
              </a:rPr>
              <a:t>年的，可办理退休手续，并从办理医保退休手续起，不再缴纳职工基本医疗保险费，享受退休人员基本医疗保险待遇。</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a:t>
            </a:r>
            <a:r>
              <a:rPr lang="en-US" altLang="zh-CN" sz="2000" b="0" i="0">
                <a:solidFill>
                  <a:srgbClr val="404040"/>
                </a:solidFill>
                <a:latin typeface="微软雅黑" panose="020B0503020204020204" charset="-122"/>
                <a:ea typeface="微软雅黑" panose="020B0503020204020204" charset="-122"/>
              </a:rPr>
              <a:t>2.</a:t>
            </a:r>
            <a:r>
              <a:rPr lang="zh-CN" altLang="en-US" sz="2000" b="0" i="0">
                <a:solidFill>
                  <a:srgbClr val="404040"/>
                </a:solidFill>
                <a:latin typeface="微软雅黑" panose="020B0503020204020204" charset="-122"/>
                <a:ea typeface="微软雅黑" panose="020B0503020204020204" charset="-122"/>
              </a:rPr>
              <a:t>参保人员达到国家法定退休年龄，其本人职工基本医疗保险缴费年限（包括实际缴费年限和视同缴费年限）累计不足</a:t>
            </a:r>
            <a:r>
              <a:rPr lang="en-US" altLang="zh-CN" sz="2000" b="0" i="0">
                <a:solidFill>
                  <a:srgbClr val="404040"/>
                </a:solidFill>
                <a:latin typeface="微软雅黑" panose="020B0503020204020204" charset="-122"/>
                <a:ea typeface="微软雅黑" panose="020B0503020204020204" charset="-122"/>
              </a:rPr>
              <a:t>25</a:t>
            </a:r>
            <a:r>
              <a:rPr lang="zh-CN" altLang="en-US" sz="2000" b="0" i="0">
                <a:solidFill>
                  <a:srgbClr val="404040"/>
                </a:solidFill>
                <a:latin typeface="微软雅黑" panose="020B0503020204020204" charset="-122"/>
                <a:ea typeface="微软雅黑" panose="020B0503020204020204" charset="-122"/>
              </a:rPr>
              <a:t>年且本地实际缴费不足</a:t>
            </a:r>
            <a:r>
              <a:rPr lang="en-US" altLang="zh-CN" sz="2000" b="0" i="0">
                <a:solidFill>
                  <a:srgbClr val="404040"/>
                </a:solidFill>
                <a:latin typeface="微软雅黑" panose="020B0503020204020204" charset="-122"/>
                <a:ea typeface="微软雅黑" panose="020B0503020204020204" charset="-122"/>
              </a:rPr>
              <a:t>10</a:t>
            </a:r>
            <a:r>
              <a:rPr lang="zh-CN" altLang="en-US" sz="2000" b="0" i="0">
                <a:solidFill>
                  <a:srgbClr val="404040"/>
                </a:solidFill>
                <a:latin typeface="微软雅黑" panose="020B0503020204020204" charset="-122"/>
                <a:ea typeface="微软雅黑" panose="020B0503020204020204" charset="-122"/>
              </a:rPr>
              <a:t>年的，应以本人申报办理医保在职转退休手续时的全省上一年度全口径城镇单位就业人员平均工资的</a:t>
            </a:r>
            <a:r>
              <a:rPr lang="en-US" altLang="zh-CN" sz="2000" b="0" i="0">
                <a:solidFill>
                  <a:srgbClr val="404040"/>
                </a:solidFill>
                <a:latin typeface="微软雅黑" panose="020B0503020204020204" charset="-122"/>
                <a:ea typeface="微软雅黑" panose="020B0503020204020204" charset="-122"/>
              </a:rPr>
              <a:t>60%</a:t>
            </a:r>
            <a:r>
              <a:rPr lang="zh-CN" altLang="en-US" sz="2000" b="0" i="0">
                <a:solidFill>
                  <a:srgbClr val="404040"/>
                </a:solidFill>
                <a:latin typeface="微软雅黑" panose="020B0503020204020204" charset="-122"/>
                <a:ea typeface="微软雅黑" panose="020B0503020204020204" charset="-122"/>
              </a:rPr>
              <a:t>为基数，按职工基本医疗保险缴费比例（</a:t>
            </a:r>
            <a:r>
              <a:rPr lang="en-US" altLang="zh-CN" sz="2000" b="0" i="0">
                <a:solidFill>
                  <a:srgbClr val="404040"/>
                </a:solidFill>
                <a:latin typeface="微软雅黑" panose="020B0503020204020204" charset="-122"/>
                <a:ea typeface="微软雅黑" panose="020B0503020204020204" charset="-122"/>
              </a:rPr>
              <a:t>10%</a:t>
            </a:r>
            <a:r>
              <a:rPr lang="zh-CN" altLang="en-US" sz="2000" b="0" i="0">
                <a:solidFill>
                  <a:srgbClr val="404040"/>
                </a:solidFill>
                <a:latin typeface="微软雅黑" panose="020B0503020204020204" charset="-122"/>
                <a:ea typeface="微软雅黑" panose="020B0503020204020204" charset="-122"/>
              </a:rPr>
              <a:t>的缴费比例）一次性补足后，方可按规定享受退休人员基本医疗保险待遇。参保人员补缴的基本医疗保险费，全部进入统筹基金，不划入个人账户。</a:t>
            </a:r>
            <a:endParaRPr lang="zh-CN" altLang="en-US" sz="2000" b="0" i="0">
              <a:solidFill>
                <a:srgbClr val="404040"/>
              </a:solidFill>
              <a:latin typeface="微软雅黑" panose="020B0503020204020204" charset="-122"/>
              <a:ea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p:sp>
        <p:nvSpPr>
          <p:cNvPr id="40" name="矩形 39"/>
          <p:cNvSpPr/>
          <p:nvPr/>
        </p:nvSpPr>
        <p:spPr>
          <a:xfrm>
            <a:off x="0" y="0"/>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2" name="矩形 1"/>
          <p:cNvSpPr/>
          <p:nvPr/>
        </p:nvSpPr>
        <p:spPr>
          <a:xfrm>
            <a:off x="0" y="6359525"/>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42" name="文本框 41"/>
          <p:cNvSpPr txBox="1"/>
          <p:nvPr/>
        </p:nvSpPr>
        <p:spPr>
          <a:xfrm>
            <a:off x="295275" y="-52705"/>
            <a:ext cx="1816100" cy="583565"/>
          </a:xfrm>
          <a:prstGeom prst="rect">
            <a:avLst/>
          </a:prstGeom>
          <a:noFill/>
        </p:spPr>
        <p:txBody>
          <a:bodyPr wrap="none" rtlCol="0">
            <a:spAutoFit/>
          </a:bodyPr>
          <a:p>
            <a:pPr algn="l"/>
            <a:r>
              <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sym typeface="+mn-ea"/>
              </a:rPr>
              <a:t>主要内容</a:t>
            </a:r>
            <a:endPar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endParaRPr>
          </a:p>
        </p:txBody>
      </p:sp>
      <p:sp>
        <p:nvSpPr>
          <p:cNvPr id="12" name="文本框 11"/>
          <p:cNvSpPr txBox="1"/>
          <p:nvPr/>
        </p:nvSpPr>
        <p:spPr>
          <a:xfrm>
            <a:off x="224155" y="1937385"/>
            <a:ext cx="11744960" cy="2245360"/>
          </a:xfrm>
          <a:prstGeom prst="rect">
            <a:avLst/>
          </a:prstGeom>
        </p:spPr>
        <p:txBody>
          <a:bodyPr wrap="square">
            <a:spAutoFit/>
          </a:bodyPr>
          <a:p>
            <a:pPr marL="0" indent="0" algn="just"/>
            <a:r>
              <a:rPr lang="zh-CN" altLang="en-US" sz="2000" b="0" i="0">
                <a:solidFill>
                  <a:srgbClr val="404040"/>
                </a:solidFill>
                <a:latin typeface="微软雅黑" panose="020B0503020204020204" charset="-122"/>
                <a:ea typeface="微软雅黑" panose="020B0503020204020204" charset="-122"/>
              </a:rPr>
              <a:t>（三）退休待遇</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参保人员达到国家法定退休年龄后没有继续缴纳基本医疗保险费，若参保人员在停止缴费</a:t>
            </a:r>
            <a:r>
              <a:rPr lang="en-US" altLang="zh-CN" sz="2000" b="0" i="0">
                <a:solidFill>
                  <a:srgbClr val="404040"/>
                </a:solidFill>
                <a:latin typeface="微软雅黑" panose="020B0503020204020204" charset="-122"/>
                <a:ea typeface="微软雅黑" panose="020B0503020204020204" charset="-122"/>
              </a:rPr>
              <a:t>3</a:t>
            </a:r>
            <a:r>
              <a:rPr lang="zh-CN" altLang="en-US" sz="2000" b="0" i="0">
                <a:solidFill>
                  <a:srgbClr val="404040"/>
                </a:solidFill>
                <a:latin typeface="微软雅黑" panose="020B0503020204020204" charset="-122"/>
                <a:ea typeface="微软雅黑" panose="020B0503020204020204" charset="-122"/>
              </a:rPr>
              <a:t>个月（含）以内办理完毕医保退休手续的，从其达到国家法定退休年龄次月起享受退休人员基本医疗保险待遇；若参保人员在停止缴费超过</a:t>
            </a:r>
            <a:r>
              <a:rPr lang="en-US" altLang="zh-CN" sz="2000" b="0" i="0">
                <a:solidFill>
                  <a:srgbClr val="404040"/>
                </a:solidFill>
                <a:latin typeface="微软雅黑" panose="020B0503020204020204" charset="-122"/>
                <a:ea typeface="微软雅黑" panose="020B0503020204020204" charset="-122"/>
              </a:rPr>
              <a:t>3</a:t>
            </a:r>
            <a:r>
              <a:rPr lang="zh-CN" altLang="en-US" sz="2000" b="0" i="0">
                <a:solidFill>
                  <a:srgbClr val="404040"/>
                </a:solidFill>
                <a:latin typeface="微软雅黑" panose="020B0503020204020204" charset="-122"/>
                <a:ea typeface="微软雅黑" panose="020B0503020204020204" charset="-122"/>
              </a:rPr>
              <a:t>个月（不含，下同）之后才申请办理医保退休手续的，该参保人员从办理完毕医保退休手续当月开始享受退休人员基本医疗保险待遇，但因社保经办机构原因造成参保人员超过</a:t>
            </a:r>
            <a:r>
              <a:rPr lang="en-US" altLang="zh-CN" sz="2000" b="0" i="0">
                <a:solidFill>
                  <a:srgbClr val="404040"/>
                </a:solidFill>
                <a:latin typeface="微软雅黑" panose="020B0503020204020204" charset="-122"/>
                <a:ea typeface="微软雅黑" panose="020B0503020204020204" charset="-122"/>
              </a:rPr>
              <a:t>3</a:t>
            </a:r>
            <a:r>
              <a:rPr lang="zh-CN" altLang="en-US" sz="2000" b="0" i="0">
                <a:solidFill>
                  <a:srgbClr val="404040"/>
                </a:solidFill>
                <a:latin typeface="微软雅黑" panose="020B0503020204020204" charset="-122"/>
                <a:ea typeface="微软雅黑" panose="020B0503020204020204" charset="-122"/>
              </a:rPr>
              <a:t>个月办理医保退休手续的除外。</a:t>
            </a:r>
            <a:endParaRPr lang="zh-CN" altLang="en-US" sz="2000" b="0" i="0">
              <a:solidFill>
                <a:srgbClr val="404040"/>
              </a:solidFill>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 name="矩形 39"/>
          <p:cNvSpPr/>
          <p:nvPr/>
        </p:nvSpPr>
        <p:spPr>
          <a:xfrm>
            <a:off x="0" y="0"/>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2" name="矩形 1"/>
          <p:cNvSpPr/>
          <p:nvPr/>
        </p:nvSpPr>
        <p:spPr>
          <a:xfrm>
            <a:off x="0" y="6359525"/>
            <a:ext cx="12192000" cy="4984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CN Regular" panose="020B0500000000000000" charset="-122"/>
              <a:ea typeface="思源黑体 CN Regular" panose="020B0500000000000000" charset="-122"/>
            </a:endParaRPr>
          </a:p>
        </p:txBody>
      </p:sp>
      <p:sp>
        <p:nvSpPr>
          <p:cNvPr id="42" name="文本框 41"/>
          <p:cNvSpPr txBox="1"/>
          <p:nvPr/>
        </p:nvSpPr>
        <p:spPr>
          <a:xfrm>
            <a:off x="295275" y="-52705"/>
            <a:ext cx="1816100" cy="583565"/>
          </a:xfrm>
          <a:prstGeom prst="rect">
            <a:avLst/>
          </a:prstGeom>
          <a:noFill/>
        </p:spPr>
        <p:txBody>
          <a:bodyPr wrap="none" rtlCol="0">
            <a:spAutoFit/>
          </a:bodyPr>
          <a:p>
            <a:pPr algn="l"/>
            <a:r>
              <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sym typeface="+mn-ea"/>
              </a:rPr>
              <a:t>主要内容</a:t>
            </a:r>
            <a:endParaRPr lang="zh-CN" altLang="en-US" sz="3200" b="1">
              <a:solidFill>
                <a:schemeClr val="accent2">
                  <a:lumMod val="40000"/>
                  <a:lumOff val="60000"/>
                </a:schemeClr>
              </a:solidFill>
              <a:latin typeface="思源黑体 CN Regular" panose="020B0500000000000000" charset="-122"/>
              <a:ea typeface="思源黑体 CN Regular" panose="020B0500000000000000" charset="-122"/>
              <a:cs typeface="Calibri Light" panose="020F0302020204030204" charset="0"/>
            </a:endParaRPr>
          </a:p>
        </p:txBody>
      </p:sp>
      <p:sp>
        <p:nvSpPr>
          <p:cNvPr id="12" name="文本框 11"/>
          <p:cNvSpPr txBox="1"/>
          <p:nvPr/>
        </p:nvSpPr>
        <p:spPr>
          <a:xfrm>
            <a:off x="224155" y="1865630"/>
            <a:ext cx="11744960" cy="2553335"/>
          </a:xfrm>
          <a:prstGeom prst="rect">
            <a:avLst/>
          </a:prstGeom>
        </p:spPr>
        <p:txBody>
          <a:bodyPr wrap="square">
            <a:spAutoFit/>
          </a:bodyPr>
          <a:p>
            <a:pPr marL="0" indent="0" algn="just"/>
            <a:r>
              <a:rPr lang="zh-CN" altLang="en-US" sz="2000" b="0" i="0">
                <a:solidFill>
                  <a:srgbClr val="404040"/>
                </a:solidFill>
                <a:latin typeface="微软雅黑" panose="020B0503020204020204" charset="-122"/>
                <a:ea typeface="微软雅黑" panose="020B0503020204020204" charset="-122"/>
              </a:rPr>
              <a:t>　（四）其他</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本通知自</a:t>
            </a:r>
            <a:r>
              <a:rPr lang="en-US" altLang="zh-CN" sz="2000" b="0" i="0">
                <a:solidFill>
                  <a:srgbClr val="404040"/>
                </a:solidFill>
                <a:latin typeface="微软雅黑" panose="020B0503020204020204" charset="-122"/>
                <a:ea typeface="微软雅黑" panose="020B0503020204020204" charset="-122"/>
              </a:rPr>
              <a:t>2025</a:t>
            </a:r>
            <a:r>
              <a:rPr lang="zh-CN" altLang="en-US" sz="2000" b="0" i="0">
                <a:solidFill>
                  <a:srgbClr val="404040"/>
                </a:solidFill>
                <a:latin typeface="微软雅黑" panose="020B0503020204020204" charset="-122"/>
                <a:ea typeface="微软雅黑" panose="020B0503020204020204" charset="-122"/>
              </a:rPr>
              <a:t>年</a:t>
            </a:r>
            <a:r>
              <a:rPr lang="en-US" altLang="zh-CN" sz="2000" b="0" i="0">
                <a:solidFill>
                  <a:srgbClr val="404040"/>
                </a:solidFill>
                <a:latin typeface="微软雅黑" panose="020B0503020204020204" charset="-122"/>
                <a:ea typeface="微软雅黑" panose="020B0503020204020204" charset="-122"/>
              </a:rPr>
              <a:t>10</a:t>
            </a:r>
            <a:r>
              <a:rPr lang="zh-CN" altLang="en-US" sz="2000" b="0" i="0">
                <a:solidFill>
                  <a:srgbClr val="404040"/>
                </a:solidFill>
                <a:latin typeface="微软雅黑" panose="020B0503020204020204" charset="-122"/>
                <a:ea typeface="微软雅黑" panose="020B0503020204020204" charset="-122"/>
              </a:rPr>
              <a:t>月</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日起执行，有效期</a:t>
            </a:r>
            <a:r>
              <a:rPr lang="en-US" altLang="zh-CN" sz="2000" b="0" i="0">
                <a:solidFill>
                  <a:srgbClr val="404040"/>
                </a:solidFill>
                <a:latin typeface="微软雅黑" panose="020B0503020204020204" charset="-122"/>
                <a:ea typeface="微软雅黑" panose="020B0503020204020204" charset="-122"/>
              </a:rPr>
              <a:t>5</a:t>
            </a:r>
            <a:r>
              <a:rPr lang="zh-CN" altLang="en-US" sz="2000" b="0" i="0">
                <a:solidFill>
                  <a:srgbClr val="404040"/>
                </a:solidFill>
                <a:latin typeface="微软雅黑" panose="020B0503020204020204" charset="-122"/>
                <a:ea typeface="微软雅黑" panose="020B0503020204020204" charset="-122"/>
              </a:rPr>
              <a:t>年。原相关政策与本通知不符的，以本通知为准。参保人员在</a:t>
            </a:r>
            <a:r>
              <a:rPr lang="en-US" altLang="zh-CN" sz="2000" b="0" i="0">
                <a:solidFill>
                  <a:srgbClr val="404040"/>
                </a:solidFill>
                <a:latin typeface="微软雅黑" panose="020B0503020204020204" charset="-122"/>
                <a:ea typeface="微软雅黑" panose="020B0503020204020204" charset="-122"/>
              </a:rPr>
              <a:t>2025</a:t>
            </a:r>
            <a:r>
              <a:rPr lang="zh-CN" altLang="en-US" sz="2000" b="0" i="0">
                <a:solidFill>
                  <a:srgbClr val="404040"/>
                </a:solidFill>
                <a:latin typeface="微软雅黑" panose="020B0503020204020204" charset="-122"/>
                <a:ea typeface="微软雅黑" panose="020B0503020204020204" charset="-122"/>
              </a:rPr>
              <a:t>年</a:t>
            </a:r>
            <a:r>
              <a:rPr lang="en-US" altLang="zh-CN" sz="2000" b="0" i="0">
                <a:solidFill>
                  <a:srgbClr val="404040"/>
                </a:solidFill>
                <a:latin typeface="微软雅黑" panose="020B0503020204020204" charset="-122"/>
                <a:ea typeface="微软雅黑" panose="020B0503020204020204" charset="-122"/>
              </a:rPr>
              <a:t>10</a:t>
            </a:r>
            <a:r>
              <a:rPr lang="zh-CN" altLang="en-US" sz="2000" b="0" i="0">
                <a:solidFill>
                  <a:srgbClr val="404040"/>
                </a:solidFill>
                <a:latin typeface="微软雅黑" panose="020B0503020204020204" charset="-122"/>
                <a:ea typeface="微软雅黑" panose="020B0503020204020204" charset="-122"/>
              </a:rPr>
              <a:t>月</a:t>
            </a:r>
            <a:r>
              <a:rPr lang="en-US" altLang="zh-CN" sz="2000" b="0" i="0">
                <a:solidFill>
                  <a:srgbClr val="404040"/>
                </a:solidFill>
                <a:latin typeface="微软雅黑" panose="020B0503020204020204" charset="-122"/>
                <a:ea typeface="微软雅黑" panose="020B0503020204020204" charset="-122"/>
              </a:rPr>
              <a:t>1</a:t>
            </a:r>
            <a:r>
              <a:rPr lang="zh-CN" altLang="en-US" sz="2000" b="0" i="0">
                <a:solidFill>
                  <a:srgbClr val="404040"/>
                </a:solidFill>
                <a:latin typeface="微软雅黑" panose="020B0503020204020204" charset="-122"/>
                <a:ea typeface="微软雅黑" panose="020B0503020204020204" charset="-122"/>
              </a:rPr>
              <a:t>日之后申请办结医保退休手续的，适用本通知。</a:t>
            </a:r>
            <a:endParaRPr lang="zh-CN" altLang="en-US" sz="2000" b="0" i="0">
              <a:solidFill>
                <a:srgbClr val="404040"/>
              </a:solidFill>
              <a:latin typeface="微软雅黑" panose="020B0503020204020204" charset="-122"/>
              <a:ea typeface="微软雅黑" panose="020B0503020204020204" charset="-122"/>
            </a:endParaRPr>
          </a:p>
          <a:p>
            <a:pPr marL="0" indent="0" algn="just"/>
            <a:endParaRPr lang="en-US" altLang="zh-CN" sz="2000" b="0" i="0">
              <a:solidFill>
                <a:srgbClr val="404040"/>
              </a:solidFill>
              <a:latin typeface="微软雅黑" panose="020B0503020204020204" charset="-122"/>
              <a:ea typeface="微软雅黑" panose="020B0503020204020204" charset="-122"/>
            </a:endParaRPr>
          </a:p>
          <a:p>
            <a:pPr marL="0" indent="0" algn="just"/>
            <a:r>
              <a:rPr lang="zh-CN" altLang="en-US" sz="2000" b="0" i="0">
                <a:solidFill>
                  <a:srgbClr val="404040"/>
                </a:solidFill>
                <a:latin typeface="微软雅黑" panose="020B0503020204020204" charset="-122"/>
                <a:ea typeface="微软雅黑" panose="020B0503020204020204" charset="-122"/>
              </a:rPr>
              <a:t>　　原《龙岩市人力资源和社会保障局</a:t>
            </a:r>
            <a:r>
              <a:rPr lang="en-US" altLang="zh-CN" sz="2000" b="0" i="0">
                <a:solidFill>
                  <a:srgbClr val="404040"/>
                </a:solidFill>
                <a:latin typeface="微软雅黑" panose="020B0503020204020204" charset="-122"/>
                <a:ea typeface="微软雅黑" panose="020B0503020204020204" charset="-122"/>
              </a:rPr>
              <a:t> </a:t>
            </a:r>
            <a:r>
              <a:rPr lang="zh-CN" altLang="en-US" sz="2000" b="0" i="0">
                <a:solidFill>
                  <a:srgbClr val="404040"/>
                </a:solidFill>
                <a:latin typeface="微软雅黑" panose="020B0503020204020204" charset="-122"/>
                <a:ea typeface="微软雅黑" panose="020B0503020204020204" charset="-122"/>
              </a:rPr>
              <a:t>市财政局关于进一步完善职工基本医疗保险有关政策问题的通知》（龙人社〔</a:t>
            </a:r>
            <a:r>
              <a:rPr lang="en-US" altLang="zh-CN" sz="2000" b="0" i="0">
                <a:solidFill>
                  <a:srgbClr val="404040"/>
                </a:solidFill>
                <a:latin typeface="微软雅黑" panose="020B0503020204020204" charset="-122"/>
                <a:ea typeface="微软雅黑" panose="020B0503020204020204" charset="-122"/>
              </a:rPr>
              <a:t>2013</a:t>
            </a:r>
            <a:r>
              <a:rPr lang="zh-CN" altLang="en-US" sz="2000" b="0" i="0">
                <a:solidFill>
                  <a:srgbClr val="404040"/>
                </a:solidFill>
                <a:latin typeface="微软雅黑" panose="020B0503020204020204" charset="-122"/>
                <a:ea typeface="微软雅黑" panose="020B0503020204020204" charset="-122"/>
              </a:rPr>
              <a:t>〕</a:t>
            </a:r>
            <a:r>
              <a:rPr lang="en-US" altLang="zh-CN" sz="2000" b="0" i="0">
                <a:solidFill>
                  <a:srgbClr val="404040"/>
                </a:solidFill>
                <a:latin typeface="微软雅黑" panose="020B0503020204020204" charset="-122"/>
                <a:ea typeface="微软雅黑" panose="020B0503020204020204" charset="-122"/>
              </a:rPr>
              <a:t>204</a:t>
            </a:r>
            <a:r>
              <a:rPr lang="zh-CN" altLang="en-US" sz="2000" b="0" i="0">
                <a:solidFill>
                  <a:srgbClr val="404040"/>
                </a:solidFill>
                <a:latin typeface="微软雅黑" panose="020B0503020204020204" charset="-122"/>
                <a:ea typeface="微软雅黑" panose="020B0503020204020204" charset="-122"/>
              </a:rPr>
              <a:t>号）、《关于龙岩市城镇职工基本医疗保险转移接续有关视同缴费年限计算的通知》（龙人社〔</a:t>
            </a:r>
            <a:r>
              <a:rPr lang="en-US" altLang="zh-CN" sz="2000" b="0" i="0">
                <a:solidFill>
                  <a:srgbClr val="404040"/>
                </a:solidFill>
                <a:latin typeface="微软雅黑" panose="020B0503020204020204" charset="-122"/>
                <a:ea typeface="微软雅黑" panose="020B0503020204020204" charset="-122"/>
              </a:rPr>
              <a:t>2015</a:t>
            </a:r>
            <a:r>
              <a:rPr lang="zh-CN" altLang="en-US" sz="2000" b="0" i="0">
                <a:solidFill>
                  <a:srgbClr val="404040"/>
                </a:solidFill>
                <a:latin typeface="微软雅黑" panose="020B0503020204020204" charset="-122"/>
                <a:ea typeface="微软雅黑" panose="020B0503020204020204" charset="-122"/>
              </a:rPr>
              <a:t>〕</a:t>
            </a:r>
            <a:r>
              <a:rPr lang="en-US" altLang="zh-CN" sz="2000" b="0" i="0">
                <a:solidFill>
                  <a:srgbClr val="404040"/>
                </a:solidFill>
                <a:latin typeface="微软雅黑" panose="020B0503020204020204" charset="-122"/>
                <a:ea typeface="微软雅黑" panose="020B0503020204020204" charset="-122"/>
              </a:rPr>
              <a:t>335</a:t>
            </a:r>
            <a:r>
              <a:rPr lang="zh-CN" altLang="en-US" sz="2000" b="0" i="0">
                <a:solidFill>
                  <a:srgbClr val="404040"/>
                </a:solidFill>
                <a:latin typeface="微软雅黑" panose="020B0503020204020204" charset="-122"/>
                <a:ea typeface="微软雅黑" panose="020B0503020204020204" charset="-122"/>
              </a:rPr>
              <a:t>号）同时废止。</a:t>
            </a:r>
            <a:endParaRPr lang="zh-CN" altLang="en-US" sz="2000" b="0" i="0">
              <a:solidFill>
                <a:srgbClr val="404040"/>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DIAGRAM_VIRTUALLY_FRAME" val="{&quot;height&quot;:255,&quot;left&quot;:75.75,&quot;top&quot;:174.15,&quot;width&quot;:799.65}"/>
</p:tagLst>
</file>

<file path=ppt/tags/tag2.xml><?xml version="1.0" encoding="utf-8"?>
<p:tagLst xmlns:p="http://schemas.openxmlformats.org/presentationml/2006/main">
  <p:tag name="KSO_WM_DIAGRAM_VIRTUALLY_FRAME" val="{&quot;height&quot;:255,&quot;left&quot;:75.75,&quot;top&quot;:174.15,&quot;width&quot;:799.65}"/>
</p:tagLst>
</file>

<file path=ppt/tags/tag3.xml><?xml version="1.0" encoding="utf-8"?>
<p:tagLst xmlns:p="http://schemas.openxmlformats.org/presentationml/2006/main">
  <p:tag name="KSO_WM_DIAGRAM_VIRTUALLY_FRAME" val="{&quot;height&quot;:255,&quot;left&quot;:75.75,&quot;top&quot;:174.15,&quot;width&quot;:799.65}"/>
</p:tagLst>
</file>

<file path=ppt/tags/tag4.xml><?xml version="1.0" encoding="utf-8"?>
<p:tagLst xmlns:p="http://schemas.openxmlformats.org/presentationml/2006/main">
  <p:tag name="KSO_WM_DIAGRAM_VIRTUALLY_FRAME" val="{&quot;height&quot;:255,&quot;left&quot;:75.75,&quot;top&quot;:174.15,&quot;width&quot;:799.65}"/>
</p:tagLst>
</file>

<file path=ppt/tags/tag5.xml><?xml version="1.0" encoding="utf-8"?>
<p:tagLst xmlns:p="http://schemas.openxmlformats.org/presentationml/2006/main">
  <p:tag name="KSO_WM_DIAGRAM_VIRTUALLY_FRAME" val="{&quot;height&quot;:255,&quot;left&quot;:75.75,&quot;top&quot;:174.15,&quot;width&quot;:799.65}"/>
</p:tagLst>
</file>

<file path=ppt/tags/tag6.xml><?xml version="1.0" encoding="utf-8"?>
<p:tagLst xmlns:p="http://schemas.openxmlformats.org/presentationml/2006/main">
  <p:tag name="KSO_WM_DIAGRAM_VIRTUALLY_FRAME" val="{&quot;height&quot;:255,&quot;left&quot;:75.75,&quot;top&quot;:174.15,&quot;width&quot;:799.65}"/>
</p:tagLst>
</file>

<file path=ppt/tags/tag7.xml><?xml version="1.0" encoding="utf-8"?>
<p:tagLst xmlns:p="http://schemas.openxmlformats.org/presentationml/2006/main">
  <p:tag name="KSO_WM_DIAGRAM_VIRTUALLY_FRAME" val="{&quot;height&quot;:255,&quot;left&quot;:75.75,&quot;top&quot;:174.15,&quot;width&quot;:799.65}"/>
</p:tagLst>
</file>

<file path=ppt/tags/tag8.xml><?xml version="1.0" encoding="utf-8"?>
<p:tagLst xmlns:p="http://schemas.openxmlformats.org/presentationml/2006/main">
  <p:tag name="KSO_WM_DIAGRAM_VIRTUALLY_FRAME" val="{&quot;height&quot;:255,&quot;left&quot;:75.75,&quot;top&quot;:174.15,&quot;width&quot;:799.65}"/>
</p:tagLst>
</file>

<file path=ppt/tags/tag9.xml><?xml version="1.0" encoding="utf-8"?>
<p:tagLst xmlns:p="http://schemas.openxmlformats.org/presentationml/2006/main">
  <p:tag name="KSO_WM_DIAGRAM_VIRTUALLY_FRAME" val="{&quot;height&quot;:255,&quot;left&quot;:75.75,&quot;top&quot;:174.15,&quot;width&quot;:799.65}"/>
</p:tagLst>
</file>

<file path=ppt/tags/tag10.xml><?xml version="1.0" encoding="utf-8"?>
<p:tagLst xmlns:p="http://schemas.openxmlformats.org/presentationml/2006/main">
  <p:tag name="KSO_WM_DIAGRAM_VIRTUALLY_FRAME" val="{&quot;height&quot;:255,&quot;left&quot;:75.75,&quot;top&quot;:174.15,&quot;width&quot;:799.65}"/>
</p:tagLst>
</file>

<file path=ppt/tags/tag11.xml><?xml version="1.0" encoding="utf-8"?>
<p:tagLst xmlns:p="http://schemas.openxmlformats.org/presentationml/2006/main">
  <p:tag name="KSO_WM_DIAGRAM_VIRTUALLY_FRAME" val="{&quot;height&quot;:255,&quot;left&quot;:75.75,&quot;top&quot;:174.15,&quot;width&quot;:799.65}"/>
</p:tagLst>
</file>

<file path=ppt/tags/tag12.xml><?xml version="1.0" encoding="utf-8"?>
<p:tagLst xmlns:p="http://schemas.openxmlformats.org/presentationml/2006/main">
  <p:tag name="KSO_WM_DIAGRAM_VIRTUALLY_FRAME" val="{&quot;height&quot;:255,&quot;left&quot;:75.75,&quot;top&quot;:174.15,&quot;width&quot;:799.65}"/>
</p:tagLst>
</file>

<file path=ppt/tags/tag13.xml><?xml version="1.0" encoding="utf-8"?>
<p:tagLst xmlns:p="http://schemas.openxmlformats.org/presentationml/2006/main">
  <p:tag name="KSO_WM_DIAGRAM_VIRTUALLY_FRAME" val="{&quot;height&quot;:255,&quot;left&quot;:75.75,&quot;top&quot;:174.15,&quot;width&quot;:799.65}"/>
</p:tagLst>
</file>

<file path=ppt/theme/theme1.xml><?xml version="1.0" encoding="utf-8"?>
<a:theme xmlns:a="http://schemas.openxmlformats.org/drawingml/2006/main" name="默认设计模板">
  <a:themeElements>
    <a:clrScheme name="水天一色">
      <a:dk1>
        <a:srgbClr val="000000"/>
      </a:dk1>
      <a:lt1>
        <a:srgbClr val="FFFFFF"/>
      </a:lt1>
      <a:dk2>
        <a:srgbClr val="D0D9E8"/>
      </a:dk2>
      <a:lt2>
        <a:srgbClr val="B6CDE8"/>
      </a:lt2>
      <a:accent1>
        <a:srgbClr val="94B9E5"/>
      </a:accent1>
      <a:accent2>
        <a:srgbClr val="6C99DA"/>
      </a:accent2>
      <a:accent3>
        <a:srgbClr val="4F78C9"/>
      </a:accent3>
      <a:accent4>
        <a:srgbClr val="3B539D"/>
      </a:accent4>
      <a:accent5>
        <a:srgbClr val="273677"/>
      </a:accent5>
      <a:accent6>
        <a:srgbClr val="212A4D"/>
      </a:accent6>
      <a:hlink>
        <a:srgbClr val="866054"/>
      </a:hlink>
      <a:folHlink>
        <a:srgbClr val="422F28"/>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1274</Words>
  <Application>WPS 演示</Application>
  <PresentationFormat/>
  <Paragraphs>59</Paragraphs>
  <Slides>7</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vt:i4>
      </vt:variant>
    </vt:vector>
  </HeadingPairs>
  <TitlesOfParts>
    <vt:vector size="18" baseType="lpstr">
      <vt:lpstr>Arial</vt:lpstr>
      <vt:lpstr>宋体</vt:lpstr>
      <vt:lpstr>Wingdings</vt:lpstr>
      <vt:lpstr>思源黑体 CN Heavy</vt:lpstr>
      <vt:lpstr>黑体</vt:lpstr>
      <vt:lpstr>思源黑体 CN Regular</vt:lpstr>
      <vt:lpstr>Calibri Light</vt:lpstr>
      <vt:lpstr>微软雅黑</vt:lpstr>
      <vt:lpstr>Arial Unicode MS</vt:lpstr>
      <vt:lpstr>Calibri</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86181</dc:creator>
  <cp:lastModifiedBy>Wo</cp:lastModifiedBy>
  <cp:revision>4</cp:revision>
  <dcterms:created xsi:type="dcterms:W3CDTF">2020-02-21T12:21:00Z</dcterms:created>
  <dcterms:modified xsi:type="dcterms:W3CDTF">2025-10-17T06:54:55Z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2052-12.1.0.23125</vt:lpwstr>
  </property>
  <property fmtid="{D5CDD505-2E9C-101B-9397-08002B2CF9AE}" pid="3" name="KSOTemplateUUID">
    <vt:lpwstr>v1.0_mb_FR4vU9H+zFkmatbzijbVsg==</vt:lpwstr>
  </property>
  <property fmtid="{D5CDD505-2E9C-101B-9397-08002B2CF9AE}" pid="4" name="ICV">
    <vt:lpwstr>AA7D850E16FC43A2A00D509FD61222DB_11</vt:lpwstr>
  </property>
</Properties>
</file>